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Inter Bold" charset="1" panose="020B0802030000000004"/>
      <p:regular r:id="rId11"/>
    </p:embeddedFont>
    <p:embeddedFont>
      <p:font typeface="Open Sans" charset="1" panose="00000000000000000000"/>
      <p:regular r:id="rId12"/>
    </p:embeddedFont>
    <p:embeddedFont>
      <p:font typeface="Open Sans Bold"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57" t="0" r="0" b="-21828"/>
            </a:stretch>
          </a:blipFill>
        </p:spPr>
      </p:sp>
      <p:sp>
        <p:nvSpPr>
          <p:cNvPr name="TextBox 3" id="3"/>
          <p:cNvSpPr txBox="true"/>
          <p:nvPr/>
        </p:nvSpPr>
        <p:spPr>
          <a:xfrm rot="0">
            <a:off x="1028700" y="3061424"/>
            <a:ext cx="16192235" cy="3144942"/>
          </a:xfrm>
          <a:prstGeom prst="rect">
            <a:avLst/>
          </a:prstGeom>
        </p:spPr>
        <p:txBody>
          <a:bodyPr anchor="t" rtlCol="false" tIns="0" lIns="0" bIns="0" rIns="0">
            <a:spAutoFit/>
          </a:bodyPr>
          <a:lstStyle/>
          <a:p>
            <a:pPr algn="ctr">
              <a:lnSpc>
                <a:spcPts val="25631"/>
              </a:lnSpc>
              <a:spcBef>
                <a:spcPct val="0"/>
              </a:spcBef>
            </a:pPr>
            <a:r>
              <a:rPr lang="en-US" b="true" sz="18308">
                <a:solidFill>
                  <a:srgbClr val="34482A"/>
                </a:solidFill>
                <a:latin typeface="Inter Bold"/>
                <a:ea typeface="Inter Bold"/>
                <a:cs typeface="Inter Bold"/>
                <a:sym typeface="Inter Bold"/>
              </a:rPr>
              <a:t>AgriQual</a:t>
            </a:r>
          </a:p>
        </p:txBody>
      </p:sp>
      <p:sp>
        <p:nvSpPr>
          <p:cNvPr name="Freeform 4" id="4"/>
          <p:cNvSpPr/>
          <p:nvPr/>
        </p:nvSpPr>
        <p:spPr>
          <a:xfrm flipH="false" flipV="false" rot="0">
            <a:off x="261732" y="2221561"/>
            <a:ext cx="7944966" cy="4429319"/>
          </a:xfrm>
          <a:custGeom>
            <a:avLst/>
            <a:gdLst/>
            <a:ahLst/>
            <a:cxnLst/>
            <a:rect r="r" b="b" t="t" l="l"/>
            <a:pathLst>
              <a:path h="4429319" w="7944966">
                <a:moveTo>
                  <a:pt x="0" y="0"/>
                </a:moveTo>
                <a:lnTo>
                  <a:pt x="7944966" y="0"/>
                </a:lnTo>
                <a:lnTo>
                  <a:pt x="7944966" y="4429319"/>
                </a:lnTo>
                <a:lnTo>
                  <a:pt x="0" y="4429319"/>
                </a:lnTo>
                <a:lnTo>
                  <a:pt x="0" y="0"/>
                </a:lnTo>
                <a:close/>
              </a:path>
            </a:pathLst>
          </a:custGeom>
          <a:blipFill>
            <a:blip r:embed="rId3">
              <a:alphaModFix amt="47000"/>
            </a:blip>
            <a:stretch>
              <a:fillRect l="0" t="0" r="0" b="0"/>
            </a:stretch>
          </a:blipFill>
        </p:spPr>
      </p:sp>
      <p:sp>
        <p:nvSpPr>
          <p:cNvPr name="Freeform 5" id="5"/>
          <p:cNvSpPr/>
          <p:nvPr/>
        </p:nvSpPr>
        <p:spPr>
          <a:xfrm flipH="false" flipV="false" rot="0">
            <a:off x="8977171" y="4436220"/>
            <a:ext cx="7944966" cy="4429319"/>
          </a:xfrm>
          <a:custGeom>
            <a:avLst/>
            <a:gdLst/>
            <a:ahLst/>
            <a:cxnLst/>
            <a:rect r="r" b="b" t="t" l="l"/>
            <a:pathLst>
              <a:path h="4429319" w="7944966">
                <a:moveTo>
                  <a:pt x="0" y="0"/>
                </a:moveTo>
                <a:lnTo>
                  <a:pt x="7944966" y="0"/>
                </a:lnTo>
                <a:lnTo>
                  <a:pt x="7944966" y="4429319"/>
                </a:lnTo>
                <a:lnTo>
                  <a:pt x="0" y="4429319"/>
                </a:lnTo>
                <a:lnTo>
                  <a:pt x="0" y="0"/>
                </a:lnTo>
                <a:close/>
              </a:path>
            </a:pathLst>
          </a:custGeom>
          <a:blipFill>
            <a:blip r:embed="rId3">
              <a:alphaModFix amt="27000"/>
            </a:blip>
            <a:stretch>
              <a:fillRect l="0" t="0" r="0" b="0"/>
            </a:stretch>
          </a:blipFill>
        </p:spPr>
      </p:sp>
      <p:sp>
        <p:nvSpPr>
          <p:cNvPr name="Freeform 6" id="6"/>
          <p:cNvSpPr/>
          <p:nvPr/>
        </p:nvSpPr>
        <p:spPr>
          <a:xfrm flipH="false" flipV="false" rot="0">
            <a:off x="14101392" y="2965127"/>
            <a:ext cx="965654" cy="916494"/>
          </a:xfrm>
          <a:custGeom>
            <a:avLst/>
            <a:gdLst/>
            <a:ahLst/>
            <a:cxnLst/>
            <a:rect r="r" b="b" t="t" l="l"/>
            <a:pathLst>
              <a:path h="916494" w="965654">
                <a:moveTo>
                  <a:pt x="0" y="0"/>
                </a:moveTo>
                <a:lnTo>
                  <a:pt x="965654" y="0"/>
                </a:lnTo>
                <a:lnTo>
                  <a:pt x="965654" y="916494"/>
                </a:lnTo>
                <a:lnTo>
                  <a:pt x="0" y="916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402009" y="981075"/>
            <a:ext cx="1874603" cy="422276"/>
          </a:xfrm>
          <a:prstGeom prst="rect">
            <a:avLst/>
          </a:prstGeom>
        </p:spPr>
        <p:txBody>
          <a:bodyPr anchor="t" rtlCol="false" tIns="0" lIns="0" bIns="0" rIns="0">
            <a:spAutoFit/>
          </a:bodyPr>
          <a:lstStyle/>
          <a:p>
            <a:pPr algn="r">
              <a:lnSpc>
                <a:spcPts val="3499"/>
              </a:lnSpc>
              <a:spcBef>
                <a:spcPct val="0"/>
              </a:spcBef>
            </a:pPr>
            <a:r>
              <a:rPr lang="en-US" sz="2499">
                <a:solidFill>
                  <a:srgbClr val="000000"/>
                </a:solidFill>
                <a:latin typeface="Open Sans"/>
                <a:ea typeface="Open Sans"/>
                <a:cs typeface="Open Sans"/>
                <a:sym typeface="Open Sans"/>
              </a:rPr>
              <a:t>P08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21117" y="1028700"/>
            <a:ext cx="6438183" cy="8229600"/>
          </a:xfrm>
          <a:custGeom>
            <a:avLst/>
            <a:gdLst/>
            <a:ahLst/>
            <a:cxnLst/>
            <a:rect r="r" b="b" t="t" l="l"/>
            <a:pathLst>
              <a:path h="8229600" w="6438183">
                <a:moveTo>
                  <a:pt x="0" y="0"/>
                </a:moveTo>
                <a:lnTo>
                  <a:pt x="6438183" y="0"/>
                </a:lnTo>
                <a:lnTo>
                  <a:pt x="6438183" y="8229600"/>
                </a:lnTo>
                <a:lnTo>
                  <a:pt x="0" y="8229600"/>
                </a:lnTo>
                <a:lnTo>
                  <a:pt x="0" y="0"/>
                </a:lnTo>
                <a:close/>
              </a:path>
            </a:pathLst>
          </a:custGeom>
          <a:blipFill>
            <a:blip r:embed="rId2"/>
            <a:stretch>
              <a:fillRect l="0" t="0" r="-91857" b="0"/>
            </a:stretch>
          </a:blipFill>
        </p:spPr>
      </p:sp>
      <p:sp>
        <p:nvSpPr>
          <p:cNvPr name="TextBox 3" id="3"/>
          <p:cNvSpPr txBox="true"/>
          <p:nvPr/>
        </p:nvSpPr>
        <p:spPr>
          <a:xfrm rot="0">
            <a:off x="1028700" y="2183729"/>
            <a:ext cx="7699328" cy="3090909"/>
          </a:xfrm>
          <a:prstGeom prst="rect">
            <a:avLst/>
          </a:prstGeom>
        </p:spPr>
        <p:txBody>
          <a:bodyPr anchor="t" rtlCol="false" tIns="0" lIns="0" bIns="0" rIns="0">
            <a:spAutoFit/>
          </a:bodyPr>
          <a:lstStyle/>
          <a:p>
            <a:pPr algn="l">
              <a:lnSpc>
                <a:spcPts val="8017"/>
              </a:lnSpc>
            </a:pPr>
            <a:r>
              <a:rPr lang="en-US" sz="7492" b="true">
                <a:solidFill>
                  <a:srgbClr val="34482A"/>
                </a:solidFill>
                <a:latin typeface="Inter Bold"/>
                <a:ea typeface="Inter Bold"/>
                <a:cs typeface="Inter Bold"/>
                <a:sym typeface="Inter Bold"/>
              </a:rPr>
              <a:t>What is the overall project idea?</a:t>
            </a:r>
          </a:p>
        </p:txBody>
      </p:sp>
      <p:sp>
        <p:nvSpPr>
          <p:cNvPr name="TextBox 4" id="4"/>
          <p:cNvSpPr txBox="true"/>
          <p:nvPr/>
        </p:nvSpPr>
        <p:spPr>
          <a:xfrm rot="0">
            <a:off x="1028700" y="5383319"/>
            <a:ext cx="8879611" cy="3874981"/>
          </a:xfrm>
          <a:prstGeom prst="rect">
            <a:avLst/>
          </a:prstGeom>
        </p:spPr>
        <p:txBody>
          <a:bodyPr anchor="t" rtlCol="false" tIns="0" lIns="0" bIns="0" rIns="0">
            <a:spAutoFit/>
          </a:bodyPr>
          <a:lstStyle/>
          <a:p>
            <a:pPr algn="just">
              <a:lnSpc>
                <a:spcPts val="3952"/>
              </a:lnSpc>
            </a:pPr>
            <a:r>
              <a:rPr lang="en-US" sz="2823">
                <a:solidFill>
                  <a:srgbClr val="000000"/>
                </a:solidFill>
                <a:latin typeface="Open Sans"/>
                <a:ea typeface="Open Sans"/>
                <a:cs typeface="Open Sans"/>
                <a:sym typeface="Open Sans"/>
              </a:rPr>
              <a:t>The project is an innovative AI driven system designed to support farmers by providing personalized agricultural advice. This project will incorporate a multi-agent system where specialized AI agents work together to provide comprehensive solutions. These agents include vision, climate and advisory agents that can provide real-time recommendations to farmers.</a:t>
            </a:r>
          </a:p>
        </p:txBody>
      </p:sp>
      <p:sp>
        <p:nvSpPr>
          <p:cNvPr name="Freeform 5" id="5"/>
          <p:cNvSpPr/>
          <p:nvPr/>
        </p:nvSpPr>
        <p:spPr>
          <a:xfrm flipH="false" flipV="false" rot="0">
            <a:off x="7070947" y="2078954"/>
            <a:ext cx="584363" cy="554614"/>
          </a:xfrm>
          <a:custGeom>
            <a:avLst/>
            <a:gdLst/>
            <a:ahLst/>
            <a:cxnLst/>
            <a:rect r="r" b="b" t="t" l="l"/>
            <a:pathLst>
              <a:path h="554614" w="584363">
                <a:moveTo>
                  <a:pt x="0" y="0"/>
                </a:moveTo>
                <a:lnTo>
                  <a:pt x="584363" y="0"/>
                </a:lnTo>
                <a:lnTo>
                  <a:pt x="584363" y="554614"/>
                </a:lnTo>
                <a:lnTo>
                  <a:pt x="0" y="5546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821117" y="8386023"/>
            <a:ext cx="3219092" cy="872277"/>
            <a:chOff x="0" y="0"/>
            <a:chExt cx="847827" cy="229736"/>
          </a:xfrm>
        </p:grpSpPr>
        <p:sp>
          <p:nvSpPr>
            <p:cNvPr name="Freeform 7" id="7"/>
            <p:cNvSpPr/>
            <p:nvPr/>
          </p:nvSpPr>
          <p:spPr>
            <a:xfrm flipH="false" flipV="false" rot="0">
              <a:off x="0" y="0"/>
              <a:ext cx="847827" cy="229736"/>
            </a:xfrm>
            <a:custGeom>
              <a:avLst/>
              <a:gdLst/>
              <a:ahLst/>
              <a:cxnLst/>
              <a:rect r="r" b="b" t="t" l="l"/>
              <a:pathLst>
                <a:path h="229736" w="847827">
                  <a:moveTo>
                    <a:pt x="0" y="0"/>
                  </a:moveTo>
                  <a:lnTo>
                    <a:pt x="847827" y="0"/>
                  </a:lnTo>
                  <a:lnTo>
                    <a:pt x="847827" y="229736"/>
                  </a:lnTo>
                  <a:lnTo>
                    <a:pt x="0" y="229736"/>
                  </a:lnTo>
                  <a:close/>
                </a:path>
              </a:pathLst>
            </a:custGeom>
            <a:solidFill>
              <a:srgbClr val="34482A"/>
            </a:solidFill>
          </p:spPr>
        </p:sp>
        <p:sp>
          <p:nvSpPr>
            <p:cNvPr name="TextBox 8" id="8"/>
            <p:cNvSpPr txBox="true"/>
            <p:nvPr/>
          </p:nvSpPr>
          <p:spPr>
            <a:xfrm>
              <a:off x="0" y="-38100"/>
              <a:ext cx="847827" cy="267836"/>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2651760" y="1258570"/>
            <a:ext cx="6939850" cy="19050"/>
          </a:xfrm>
          <a:prstGeom prst="line">
            <a:avLst/>
          </a:prstGeom>
          <a:ln cap="flat" w="19050">
            <a:solidFill>
              <a:srgbClr val="6F913D"/>
            </a:solidFill>
            <a:prstDash val="solid"/>
            <a:headEnd type="none" len="sm" w="sm"/>
            <a:tailEnd type="none" len="sm" w="sm"/>
          </a:ln>
        </p:spPr>
      </p:sp>
      <p:grpSp>
        <p:nvGrpSpPr>
          <p:cNvPr name="Group 10" id="10"/>
          <p:cNvGrpSpPr/>
          <p:nvPr/>
        </p:nvGrpSpPr>
        <p:grpSpPr>
          <a:xfrm rot="0">
            <a:off x="14040208" y="8386023"/>
            <a:ext cx="3219092" cy="872277"/>
            <a:chOff x="0" y="0"/>
            <a:chExt cx="847827" cy="229736"/>
          </a:xfrm>
        </p:grpSpPr>
        <p:sp>
          <p:nvSpPr>
            <p:cNvPr name="Freeform 11" id="11"/>
            <p:cNvSpPr/>
            <p:nvPr/>
          </p:nvSpPr>
          <p:spPr>
            <a:xfrm flipH="false" flipV="false" rot="0">
              <a:off x="0" y="0"/>
              <a:ext cx="847827" cy="229736"/>
            </a:xfrm>
            <a:custGeom>
              <a:avLst/>
              <a:gdLst/>
              <a:ahLst/>
              <a:cxnLst/>
              <a:rect r="r" b="b" t="t" l="l"/>
              <a:pathLst>
                <a:path h="229736" w="847827">
                  <a:moveTo>
                    <a:pt x="0" y="0"/>
                  </a:moveTo>
                  <a:lnTo>
                    <a:pt x="847827" y="0"/>
                  </a:lnTo>
                  <a:lnTo>
                    <a:pt x="847827" y="229736"/>
                  </a:lnTo>
                  <a:lnTo>
                    <a:pt x="0" y="229736"/>
                  </a:lnTo>
                  <a:close/>
                </a:path>
              </a:pathLst>
            </a:custGeom>
            <a:solidFill>
              <a:srgbClr val="BFE063"/>
            </a:solidFill>
          </p:spPr>
        </p:sp>
        <p:sp>
          <p:nvSpPr>
            <p:cNvPr name="TextBox 12" id="12"/>
            <p:cNvSpPr txBox="true"/>
            <p:nvPr/>
          </p:nvSpPr>
          <p:spPr>
            <a:xfrm>
              <a:off x="0" y="-38100"/>
              <a:ext cx="847827" cy="26783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2825" y="-173053"/>
            <a:ext cx="9586825" cy="10594649"/>
          </a:xfrm>
          <a:custGeom>
            <a:avLst/>
            <a:gdLst/>
            <a:ahLst/>
            <a:cxnLst/>
            <a:rect r="r" b="b" t="t" l="l"/>
            <a:pathLst>
              <a:path h="10594649" w="9586825">
                <a:moveTo>
                  <a:pt x="0" y="0"/>
                </a:moveTo>
                <a:lnTo>
                  <a:pt x="9586825" y="0"/>
                </a:lnTo>
                <a:lnTo>
                  <a:pt x="9586825" y="10594650"/>
                </a:lnTo>
                <a:lnTo>
                  <a:pt x="0" y="10594650"/>
                </a:lnTo>
                <a:lnTo>
                  <a:pt x="0" y="0"/>
                </a:lnTo>
                <a:close/>
              </a:path>
            </a:pathLst>
          </a:custGeom>
          <a:blipFill>
            <a:blip r:embed="rId2"/>
            <a:stretch>
              <a:fillRect l="-20351" t="-14584" r="-69357" b="0"/>
            </a:stretch>
          </a:blipFill>
        </p:spPr>
      </p:sp>
      <p:grpSp>
        <p:nvGrpSpPr>
          <p:cNvPr name="Group 3" id="3"/>
          <p:cNvGrpSpPr/>
          <p:nvPr/>
        </p:nvGrpSpPr>
        <p:grpSpPr>
          <a:xfrm rot="0">
            <a:off x="-265695" y="4530063"/>
            <a:ext cx="9409695" cy="3587969"/>
            <a:chOff x="0" y="0"/>
            <a:chExt cx="2478274" cy="944979"/>
          </a:xfrm>
        </p:grpSpPr>
        <p:sp>
          <p:nvSpPr>
            <p:cNvPr name="Freeform 4" id="4"/>
            <p:cNvSpPr/>
            <p:nvPr/>
          </p:nvSpPr>
          <p:spPr>
            <a:xfrm flipH="false" flipV="false" rot="0">
              <a:off x="0" y="0"/>
              <a:ext cx="2478274" cy="944979"/>
            </a:xfrm>
            <a:custGeom>
              <a:avLst/>
              <a:gdLst/>
              <a:ahLst/>
              <a:cxnLst/>
              <a:rect r="r" b="b" t="t" l="l"/>
              <a:pathLst>
                <a:path h="944979" w="2478274">
                  <a:moveTo>
                    <a:pt x="0" y="0"/>
                  </a:moveTo>
                  <a:lnTo>
                    <a:pt x="2478274" y="0"/>
                  </a:lnTo>
                  <a:lnTo>
                    <a:pt x="2478274" y="944979"/>
                  </a:lnTo>
                  <a:lnTo>
                    <a:pt x="0" y="944979"/>
                  </a:lnTo>
                  <a:close/>
                </a:path>
              </a:pathLst>
            </a:custGeom>
            <a:solidFill>
              <a:srgbClr val="FFFFFF"/>
            </a:solidFill>
          </p:spPr>
        </p:sp>
        <p:sp>
          <p:nvSpPr>
            <p:cNvPr name="TextBox 5" id="5"/>
            <p:cNvSpPr txBox="true"/>
            <p:nvPr/>
          </p:nvSpPr>
          <p:spPr>
            <a:xfrm>
              <a:off x="0" y="-38100"/>
              <a:ext cx="2478274" cy="983079"/>
            </a:xfrm>
            <a:prstGeom prst="rect">
              <a:avLst/>
            </a:prstGeom>
          </p:spPr>
          <p:txBody>
            <a:bodyPr anchor="ctr" rtlCol="false" tIns="50800" lIns="50800" bIns="50800" rIns="50800"/>
            <a:lstStyle/>
            <a:p>
              <a:pPr algn="l">
                <a:lnSpc>
                  <a:spcPts val="2659"/>
                </a:lnSpc>
              </a:pPr>
            </a:p>
          </p:txBody>
        </p:sp>
      </p:grpSp>
      <p:sp>
        <p:nvSpPr>
          <p:cNvPr name="TextBox 6" id="6"/>
          <p:cNvSpPr txBox="true"/>
          <p:nvPr/>
        </p:nvSpPr>
        <p:spPr>
          <a:xfrm rot="0">
            <a:off x="138155" y="4539588"/>
            <a:ext cx="7891381" cy="3515994"/>
          </a:xfrm>
          <a:prstGeom prst="rect">
            <a:avLst/>
          </a:prstGeom>
        </p:spPr>
        <p:txBody>
          <a:bodyPr anchor="t" rtlCol="false" tIns="0" lIns="0" bIns="0" rIns="0">
            <a:spAutoFit/>
          </a:bodyPr>
          <a:lstStyle/>
          <a:p>
            <a:pPr algn="l">
              <a:lnSpc>
                <a:spcPts val="9240"/>
              </a:lnSpc>
            </a:pPr>
            <a:r>
              <a:rPr lang="en-US" sz="7830" b="true">
                <a:solidFill>
                  <a:srgbClr val="34482A"/>
                </a:solidFill>
                <a:latin typeface="Inter Bold"/>
                <a:ea typeface="Inter Bold"/>
                <a:cs typeface="Inter Bold"/>
                <a:sym typeface="Inter Bold"/>
              </a:rPr>
              <a:t>What are the major requirements?</a:t>
            </a:r>
          </a:p>
        </p:txBody>
      </p:sp>
      <p:sp>
        <p:nvSpPr>
          <p:cNvPr name="Freeform 7" id="7"/>
          <p:cNvSpPr/>
          <p:nvPr/>
        </p:nvSpPr>
        <p:spPr>
          <a:xfrm flipH="false" flipV="false" rot="0">
            <a:off x="6286149" y="4600762"/>
            <a:ext cx="571851" cy="542738"/>
          </a:xfrm>
          <a:custGeom>
            <a:avLst/>
            <a:gdLst/>
            <a:ahLst/>
            <a:cxnLst/>
            <a:rect r="r" b="b" t="t" l="l"/>
            <a:pathLst>
              <a:path h="542738" w="571851">
                <a:moveTo>
                  <a:pt x="0" y="0"/>
                </a:moveTo>
                <a:lnTo>
                  <a:pt x="571851" y="0"/>
                </a:lnTo>
                <a:lnTo>
                  <a:pt x="571851" y="542738"/>
                </a:lnTo>
                <a:lnTo>
                  <a:pt x="0" y="542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65695" y="-173053"/>
            <a:ext cx="4837695" cy="1045330"/>
            <a:chOff x="0" y="0"/>
            <a:chExt cx="1274126" cy="275313"/>
          </a:xfrm>
        </p:grpSpPr>
        <p:sp>
          <p:nvSpPr>
            <p:cNvPr name="Freeform 9" id="9"/>
            <p:cNvSpPr/>
            <p:nvPr/>
          </p:nvSpPr>
          <p:spPr>
            <a:xfrm flipH="false" flipV="false" rot="0">
              <a:off x="0" y="0"/>
              <a:ext cx="1274126" cy="275313"/>
            </a:xfrm>
            <a:custGeom>
              <a:avLst/>
              <a:gdLst/>
              <a:ahLst/>
              <a:cxnLst/>
              <a:rect r="r" b="b" t="t" l="l"/>
              <a:pathLst>
                <a:path h="275313" w="1274126">
                  <a:moveTo>
                    <a:pt x="0" y="0"/>
                  </a:moveTo>
                  <a:lnTo>
                    <a:pt x="1274126" y="0"/>
                  </a:lnTo>
                  <a:lnTo>
                    <a:pt x="1274126" y="275313"/>
                  </a:lnTo>
                  <a:lnTo>
                    <a:pt x="0" y="275313"/>
                  </a:lnTo>
                  <a:close/>
                </a:path>
              </a:pathLst>
            </a:custGeom>
            <a:solidFill>
              <a:srgbClr val="34482A"/>
            </a:solidFill>
          </p:spPr>
        </p:sp>
        <p:sp>
          <p:nvSpPr>
            <p:cNvPr name="TextBox 10" id="10"/>
            <p:cNvSpPr txBox="true"/>
            <p:nvPr/>
          </p:nvSpPr>
          <p:spPr>
            <a:xfrm>
              <a:off x="0" y="-38100"/>
              <a:ext cx="1274126" cy="31341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572000" y="-173053"/>
            <a:ext cx="4572000" cy="1045330"/>
            <a:chOff x="0" y="0"/>
            <a:chExt cx="1204148" cy="275313"/>
          </a:xfrm>
        </p:grpSpPr>
        <p:sp>
          <p:nvSpPr>
            <p:cNvPr name="Freeform 12" id="12"/>
            <p:cNvSpPr/>
            <p:nvPr/>
          </p:nvSpPr>
          <p:spPr>
            <a:xfrm flipH="false" flipV="false" rot="0">
              <a:off x="0" y="0"/>
              <a:ext cx="1204148" cy="275313"/>
            </a:xfrm>
            <a:custGeom>
              <a:avLst/>
              <a:gdLst/>
              <a:ahLst/>
              <a:cxnLst/>
              <a:rect r="r" b="b" t="t" l="l"/>
              <a:pathLst>
                <a:path h="275313" w="1204148">
                  <a:moveTo>
                    <a:pt x="0" y="0"/>
                  </a:moveTo>
                  <a:lnTo>
                    <a:pt x="1204148" y="0"/>
                  </a:lnTo>
                  <a:lnTo>
                    <a:pt x="1204148" y="275313"/>
                  </a:lnTo>
                  <a:lnTo>
                    <a:pt x="0" y="275313"/>
                  </a:lnTo>
                  <a:close/>
                </a:path>
              </a:pathLst>
            </a:custGeom>
            <a:solidFill>
              <a:srgbClr val="BFE063"/>
            </a:solidFill>
          </p:spPr>
        </p:sp>
        <p:sp>
          <p:nvSpPr>
            <p:cNvPr name="TextBox 13" id="13"/>
            <p:cNvSpPr txBox="true"/>
            <p:nvPr/>
          </p:nvSpPr>
          <p:spPr>
            <a:xfrm>
              <a:off x="0" y="-38100"/>
              <a:ext cx="1204148" cy="31341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1433626" y="1603981"/>
            <a:ext cx="5440595" cy="1589406"/>
          </a:xfrm>
          <a:prstGeom prst="rect">
            <a:avLst/>
          </a:prstGeom>
        </p:spPr>
        <p:txBody>
          <a:bodyPr anchor="t" rtlCol="false" tIns="0" lIns="0" bIns="0" rIns="0">
            <a:spAutoFit/>
          </a:bodyPr>
          <a:lstStyle/>
          <a:p>
            <a:pPr algn="just">
              <a:lnSpc>
                <a:spcPts val="3219"/>
              </a:lnSpc>
              <a:spcBef>
                <a:spcPct val="0"/>
              </a:spcBef>
            </a:pPr>
            <a:r>
              <a:rPr lang="en-US" sz="2299">
                <a:solidFill>
                  <a:srgbClr val="1F2020"/>
                </a:solidFill>
                <a:latin typeface="Open Sans"/>
                <a:ea typeface="Open Sans"/>
                <a:cs typeface="Open Sans"/>
                <a:sym typeface="Open Sans"/>
              </a:rPr>
              <a:t>Farmers will receive actionable farming advice via crop diagnosis by uploading images and weather forecasts linked to an advisory agent</a:t>
            </a:r>
          </a:p>
        </p:txBody>
      </p:sp>
      <p:grpSp>
        <p:nvGrpSpPr>
          <p:cNvPr name="Group 15" id="15"/>
          <p:cNvGrpSpPr/>
          <p:nvPr/>
        </p:nvGrpSpPr>
        <p:grpSpPr>
          <a:xfrm rot="0">
            <a:off x="10444878" y="1824773"/>
            <a:ext cx="597723" cy="597723"/>
            <a:chOff x="0" y="0"/>
            <a:chExt cx="796964" cy="796964"/>
          </a:xfrm>
        </p:grpSpPr>
        <p:grpSp>
          <p:nvGrpSpPr>
            <p:cNvPr name="Group 16" id="16"/>
            <p:cNvGrpSpPr/>
            <p:nvPr/>
          </p:nvGrpSpPr>
          <p:grpSpPr>
            <a:xfrm rot="0">
              <a:off x="0" y="0"/>
              <a:ext cx="796964" cy="79696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4482A"/>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106795" y="202456"/>
              <a:ext cx="583374" cy="353952"/>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01</a:t>
              </a:r>
            </a:p>
          </p:txBody>
        </p:sp>
      </p:grpSp>
      <p:grpSp>
        <p:nvGrpSpPr>
          <p:cNvPr name="Group 20" id="20"/>
          <p:cNvGrpSpPr/>
          <p:nvPr/>
        </p:nvGrpSpPr>
        <p:grpSpPr>
          <a:xfrm rot="0">
            <a:off x="10444878" y="3987423"/>
            <a:ext cx="597723" cy="59772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4482A"/>
            </a:solidFill>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10524974" y="4129740"/>
            <a:ext cx="437531" cy="274989"/>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02</a:t>
            </a:r>
          </a:p>
        </p:txBody>
      </p:sp>
      <p:grpSp>
        <p:nvGrpSpPr>
          <p:cNvPr name="Group 24" id="24"/>
          <p:cNvGrpSpPr/>
          <p:nvPr/>
        </p:nvGrpSpPr>
        <p:grpSpPr>
          <a:xfrm rot="0">
            <a:off x="10444878" y="6025186"/>
            <a:ext cx="597723" cy="59772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4482A"/>
            </a:solidFill>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7" id="27"/>
          <p:cNvSpPr txBox="true"/>
          <p:nvPr/>
        </p:nvSpPr>
        <p:spPr>
          <a:xfrm rot="0">
            <a:off x="10524974" y="6167503"/>
            <a:ext cx="437531" cy="274989"/>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03</a:t>
            </a:r>
          </a:p>
        </p:txBody>
      </p:sp>
      <p:sp>
        <p:nvSpPr>
          <p:cNvPr name="TextBox 28" id="28"/>
          <p:cNvSpPr txBox="true"/>
          <p:nvPr/>
        </p:nvSpPr>
        <p:spPr>
          <a:xfrm rot="0">
            <a:off x="11433626" y="3755390"/>
            <a:ext cx="5440595" cy="1589406"/>
          </a:xfrm>
          <a:prstGeom prst="rect">
            <a:avLst/>
          </a:prstGeom>
        </p:spPr>
        <p:txBody>
          <a:bodyPr anchor="t" rtlCol="false" tIns="0" lIns="0" bIns="0" rIns="0">
            <a:spAutoFit/>
          </a:bodyPr>
          <a:lstStyle/>
          <a:p>
            <a:pPr algn="just">
              <a:lnSpc>
                <a:spcPts val="3219"/>
              </a:lnSpc>
              <a:spcBef>
                <a:spcPct val="0"/>
              </a:spcBef>
            </a:pPr>
            <a:r>
              <a:rPr lang="en-US" sz="2299">
                <a:solidFill>
                  <a:srgbClr val="1F2020"/>
                </a:solidFill>
                <a:latin typeface="Open Sans"/>
                <a:ea typeface="Open Sans"/>
                <a:cs typeface="Open Sans"/>
                <a:sym typeface="Open Sans"/>
              </a:rPr>
              <a:t>The system should be highly available and responsive by processing images within 15 seconds and be able to handle higher number of uploads </a:t>
            </a:r>
          </a:p>
        </p:txBody>
      </p:sp>
      <p:sp>
        <p:nvSpPr>
          <p:cNvPr name="TextBox 29" id="29"/>
          <p:cNvSpPr txBox="true"/>
          <p:nvPr/>
        </p:nvSpPr>
        <p:spPr>
          <a:xfrm rot="0">
            <a:off x="11433626" y="5905042"/>
            <a:ext cx="5440595" cy="1989456"/>
          </a:xfrm>
          <a:prstGeom prst="rect">
            <a:avLst/>
          </a:prstGeom>
        </p:spPr>
        <p:txBody>
          <a:bodyPr anchor="t" rtlCol="false" tIns="0" lIns="0" bIns="0" rIns="0">
            <a:spAutoFit/>
          </a:bodyPr>
          <a:lstStyle/>
          <a:p>
            <a:pPr algn="just">
              <a:lnSpc>
                <a:spcPts val="3219"/>
              </a:lnSpc>
              <a:spcBef>
                <a:spcPct val="0"/>
              </a:spcBef>
            </a:pPr>
            <a:r>
              <a:rPr lang="en-US" sz="2299">
                <a:solidFill>
                  <a:srgbClr val="1F2020"/>
                </a:solidFill>
                <a:latin typeface="Open Sans"/>
                <a:ea typeface="Open Sans"/>
                <a:cs typeface="Open Sans"/>
                <a:sym typeface="Open Sans"/>
              </a:rPr>
              <a:t>Quality inspectors will be able to validate crop quality and compliance by using the system to assess harvested crops, ensuring they meet market standards</a:t>
            </a:r>
          </a:p>
        </p:txBody>
      </p:sp>
      <p:sp>
        <p:nvSpPr>
          <p:cNvPr name="AutoShape 30" id="30"/>
          <p:cNvSpPr/>
          <p:nvPr/>
        </p:nvSpPr>
        <p:spPr>
          <a:xfrm>
            <a:off x="10444878" y="862752"/>
            <a:ext cx="6814422" cy="0"/>
          </a:xfrm>
          <a:prstGeom prst="line">
            <a:avLst/>
          </a:prstGeom>
          <a:ln cap="flat" w="19050">
            <a:solidFill>
              <a:srgbClr val="6F913D"/>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6516507" y="1028700"/>
            <a:ext cx="0" cy="5411119"/>
          </a:xfrm>
          <a:prstGeom prst="line">
            <a:avLst/>
          </a:prstGeom>
          <a:ln cap="flat" w="19050">
            <a:solidFill>
              <a:srgbClr val="6F913D"/>
            </a:solidFill>
            <a:prstDash val="solid"/>
            <a:headEnd type="none" len="sm" w="sm"/>
            <a:tailEnd type="none" len="sm" w="sm"/>
          </a:ln>
        </p:spPr>
      </p:sp>
      <p:sp>
        <p:nvSpPr>
          <p:cNvPr name="TextBox 3" id="3"/>
          <p:cNvSpPr txBox="true"/>
          <p:nvPr/>
        </p:nvSpPr>
        <p:spPr>
          <a:xfrm rot="0">
            <a:off x="1028700" y="6307057"/>
            <a:ext cx="4358084" cy="3486010"/>
          </a:xfrm>
          <a:prstGeom prst="rect">
            <a:avLst/>
          </a:prstGeom>
        </p:spPr>
        <p:txBody>
          <a:bodyPr anchor="t" rtlCol="false" tIns="0" lIns="0" bIns="0" rIns="0">
            <a:spAutoFit/>
          </a:bodyPr>
          <a:lstStyle/>
          <a:p>
            <a:pPr algn="l" marL="0" indent="0" lvl="0">
              <a:lnSpc>
                <a:spcPts val="9240"/>
              </a:lnSpc>
              <a:spcBef>
                <a:spcPct val="0"/>
              </a:spcBef>
            </a:pPr>
            <a:r>
              <a:rPr lang="en-US" b="true" sz="7830">
                <a:solidFill>
                  <a:srgbClr val="34482A"/>
                </a:solidFill>
                <a:latin typeface="Inter Bold"/>
                <a:ea typeface="Inter Bold"/>
                <a:cs typeface="Inter Bold"/>
                <a:sym typeface="Inter Bold"/>
              </a:rPr>
              <a:t>Our T</a:t>
            </a:r>
            <a:r>
              <a:rPr lang="en-US" b="true" sz="7830" strike="noStrike" u="none">
                <a:solidFill>
                  <a:srgbClr val="34482A"/>
                </a:solidFill>
                <a:latin typeface="Inter Bold"/>
                <a:ea typeface="Inter Bold"/>
                <a:cs typeface="Inter Bold"/>
                <a:sym typeface="Inter Bold"/>
              </a:rPr>
              <a:t>arget</a:t>
            </a:r>
          </a:p>
          <a:p>
            <a:pPr algn="l" marL="0" indent="0" lvl="0">
              <a:lnSpc>
                <a:spcPts val="9240"/>
              </a:lnSpc>
              <a:spcBef>
                <a:spcPct val="0"/>
              </a:spcBef>
            </a:pPr>
            <a:r>
              <a:rPr lang="en-US" b="true" sz="7830" strike="noStrike" u="none">
                <a:solidFill>
                  <a:srgbClr val="34482A"/>
                </a:solidFill>
                <a:latin typeface="Inter Bold"/>
                <a:ea typeface="Inter Bold"/>
                <a:cs typeface="Inter Bold"/>
                <a:sym typeface="Inter Bold"/>
              </a:rPr>
              <a:t>Users</a:t>
            </a:r>
          </a:p>
        </p:txBody>
      </p:sp>
      <p:grpSp>
        <p:nvGrpSpPr>
          <p:cNvPr name="Group 4" id="4"/>
          <p:cNvGrpSpPr/>
          <p:nvPr/>
        </p:nvGrpSpPr>
        <p:grpSpPr>
          <a:xfrm rot="-5400000">
            <a:off x="15496638" y="4714642"/>
            <a:ext cx="2653048" cy="872277"/>
            <a:chOff x="0" y="0"/>
            <a:chExt cx="698745" cy="229736"/>
          </a:xfrm>
        </p:grpSpPr>
        <p:sp>
          <p:nvSpPr>
            <p:cNvPr name="Freeform 5" id="5"/>
            <p:cNvSpPr/>
            <p:nvPr/>
          </p:nvSpPr>
          <p:spPr>
            <a:xfrm flipH="false" flipV="false" rot="0">
              <a:off x="0" y="0"/>
              <a:ext cx="698745" cy="229736"/>
            </a:xfrm>
            <a:custGeom>
              <a:avLst/>
              <a:gdLst/>
              <a:ahLst/>
              <a:cxnLst/>
              <a:rect r="r" b="b" t="t" l="l"/>
              <a:pathLst>
                <a:path h="229736" w="698745">
                  <a:moveTo>
                    <a:pt x="0" y="0"/>
                  </a:moveTo>
                  <a:lnTo>
                    <a:pt x="698745" y="0"/>
                  </a:lnTo>
                  <a:lnTo>
                    <a:pt x="698745" y="229736"/>
                  </a:lnTo>
                  <a:lnTo>
                    <a:pt x="0" y="229736"/>
                  </a:lnTo>
                  <a:close/>
                </a:path>
              </a:pathLst>
            </a:custGeom>
            <a:solidFill>
              <a:srgbClr val="34482A"/>
            </a:solidFill>
          </p:spPr>
        </p:sp>
        <p:sp>
          <p:nvSpPr>
            <p:cNvPr name="TextBox 6" id="6"/>
            <p:cNvSpPr txBox="true"/>
            <p:nvPr/>
          </p:nvSpPr>
          <p:spPr>
            <a:xfrm>
              <a:off x="0" y="-38100"/>
              <a:ext cx="698745" cy="26783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5425383" y="1990340"/>
            <a:ext cx="2795557" cy="872277"/>
            <a:chOff x="0" y="0"/>
            <a:chExt cx="736278" cy="229736"/>
          </a:xfrm>
        </p:grpSpPr>
        <p:sp>
          <p:nvSpPr>
            <p:cNvPr name="Freeform 8" id="8"/>
            <p:cNvSpPr/>
            <p:nvPr/>
          </p:nvSpPr>
          <p:spPr>
            <a:xfrm flipH="false" flipV="false" rot="0">
              <a:off x="0" y="0"/>
              <a:ext cx="736278" cy="229736"/>
            </a:xfrm>
            <a:custGeom>
              <a:avLst/>
              <a:gdLst/>
              <a:ahLst/>
              <a:cxnLst/>
              <a:rect r="r" b="b" t="t" l="l"/>
              <a:pathLst>
                <a:path h="229736" w="736278">
                  <a:moveTo>
                    <a:pt x="0" y="0"/>
                  </a:moveTo>
                  <a:lnTo>
                    <a:pt x="736278" y="0"/>
                  </a:lnTo>
                  <a:lnTo>
                    <a:pt x="736278" y="229736"/>
                  </a:lnTo>
                  <a:lnTo>
                    <a:pt x="0" y="229736"/>
                  </a:lnTo>
                  <a:close/>
                </a:path>
              </a:pathLst>
            </a:custGeom>
            <a:solidFill>
              <a:srgbClr val="BFE063"/>
            </a:solidFill>
          </p:spPr>
        </p:sp>
        <p:sp>
          <p:nvSpPr>
            <p:cNvPr name="TextBox 9" id="9"/>
            <p:cNvSpPr txBox="true"/>
            <p:nvPr/>
          </p:nvSpPr>
          <p:spPr>
            <a:xfrm>
              <a:off x="0" y="-38100"/>
              <a:ext cx="736278" cy="2678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371109" y="6297532"/>
            <a:ext cx="498968" cy="473566"/>
          </a:xfrm>
          <a:custGeom>
            <a:avLst/>
            <a:gdLst/>
            <a:ahLst/>
            <a:cxnLst/>
            <a:rect r="r" b="b" t="t" l="l"/>
            <a:pathLst>
              <a:path h="473566" w="498968">
                <a:moveTo>
                  <a:pt x="0" y="0"/>
                </a:moveTo>
                <a:lnTo>
                  <a:pt x="498968" y="0"/>
                </a:lnTo>
                <a:lnTo>
                  <a:pt x="498968" y="473566"/>
                </a:lnTo>
                <a:lnTo>
                  <a:pt x="0" y="473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735582" y="6868302"/>
            <a:ext cx="597723" cy="597723"/>
            <a:chOff x="0" y="0"/>
            <a:chExt cx="796964" cy="796964"/>
          </a:xfrm>
        </p:grpSpPr>
        <p:grpSp>
          <p:nvGrpSpPr>
            <p:cNvPr name="Group 12" id="12"/>
            <p:cNvGrpSpPr/>
            <p:nvPr/>
          </p:nvGrpSpPr>
          <p:grpSpPr>
            <a:xfrm rot="0">
              <a:off x="0" y="0"/>
              <a:ext cx="796964" cy="79696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4482A"/>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5" id="15"/>
            <p:cNvSpPr txBox="true"/>
            <p:nvPr/>
          </p:nvSpPr>
          <p:spPr>
            <a:xfrm rot="0">
              <a:off x="106795" y="202456"/>
              <a:ext cx="583374" cy="353952"/>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01</a:t>
              </a:r>
            </a:p>
          </p:txBody>
        </p:sp>
      </p:grpSp>
      <p:grpSp>
        <p:nvGrpSpPr>
          <p:cNvPr name="Group 16" id="16"/>
          <p:cNvGrpSpPr/>
          <p:nvPr/>
        </p:nvGrpSpPr>
        <p:grpSpPr>
          <a:xfrm rot="0">
            <a:off x="6735582" y="8660577"/>
            <a:ext cx="597723" cy="597723"/>
            <a:chOff x="0" y="0"/>
            <a:chExt cx="796964" cy="796964"/>
          </a:xfrm>
        </p:grpSpPr>
        <p:grpSp>
          <p:nvGrpSpPr>
            <p:cNvPr name="Group 17" id="17"/>
            <p:cNvGrpSpPr/>
            <p:nvPr/>
          </p:nvGrpSpPr>
          <p:grpSpPr>
            <a:xfrm rot="0">
              <a:off x="0" y="0"/>
              <a:ext cx="796964" cy="79696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4482A"/>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106795" y="202456"/>
              <a:ext cx="583374" cy="353952"/>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02</a:t>
              </a:r>
            </a:p>
          </p:txBody>
        </p:sp>
      </p:grpSp>
      <p:sp>
        <p:nvSpPr>
          <p:cNvPr name="Freeform 21" id="21"/>
          <p:cNvSpPr/>
          <p:nvPr/>
        </p:nvSpPr>
        <p:spPr>
          <a:xfrm flipH="false" flipV="false" rot="0">
            <a:off x="6735582" y="1028700"/>
            <a:ext cx="9439713" cy="5411119"/>
          </a:xfrm>
          <a:custGeom>
            <a:avLst/>
            <a:gdLst/>
            <a:ahLst/>
            <a:cxnLst/>
            <a:rect r="r" b="b" t="t" l="l"/>
            <a:pathLst>
              <a:path h="5411119" w="9439713">
                <a:moveTo>
                  <a:pt x="0" y="0"/>
                </a:moveTo>
                <a:lnTo>
                  <a:pt x="9439713" y="0"/>
                </a:lnTo>
                <a:lnTo>
                  <a:pt x="9439713" y="5411119"/>
                </a:lnTo>
                <a:lnTo>
                  <a:pt x="0" y="5411119"/>
                </a:lnTo>
                <a:lnTo>
                  <a:pt x="0" y="0"/>
                </a:lnTo>
                <a:close/>
              </a:path>
            </a:pathLst>
          </a:custGeom>
          <a:blipFill>
            <a:blip r:embed="rId4"/>
            <a:stretch>
              <a:fillRect l="0" t="-12326" r="0" b="-12326"/>
            </a:stretch>
          </a:blipFill>
        </p:spPr>
      </p:sp>
      <p:sp>
        <p:nvSpPr>
          <p:cNvPr name="TextBox 22" id="22"/>
          <p:cNvSpPr txBox="true"/>
          <p:nvPr/>
        </p:nvSpPr>
        <p:spPr>
          <a:xfrm rot="0">
            <a:off x="7522745" y="6723473"/>
            <a:ext cx="9736555" cy="3168650"/>
          </a:xfrm>
          <a:prstGeom prst="rect">
            <a:avLst/>
          </a:prstGeom>
        </p:spPr>
        <p:txBody>
          <a:bodyPr anchor="t" rtlCol="false" tIns="0" lIns="0" bIns="0" rIns="0">
            <a:spAutoFit/>
          </a:bodyPr>
          <a:lstStyle/>
          <a:p>
            <a:pPr algn="just">
              <a:lnSpc>
                <a:spcPts val="2800"/>
              </a:lnSpc>
            </a:pPr>
            <a:r>
              <a:rPr lang="en-US" sz="2000">
                <a:solidFill>
                  <a:srgbClr val="000000"/>
                </a:solidFill>
                <a:latin typeface="Open Sans"/>
                <a:ea typeface="Open Sans"/>
                <a:cs typeface="Open Sans"/>
                <a:sym typeface="Open Sans"/>
              </a:rPr>
              <a:t>Farmers: Get instant expert advice on crop problems and smart recommendations for watering and fertilization while preventing crop losses by catching diseases and pest issues before they spread across fields</a:t>
            </a:r>
          </a:p>
          <a:p>
            <a:pPr algn="just">
              <a:lnSpc>
                <a:spcPts val="2800"/>
              </a:lnSpc>
            </a:pPr>
          </a:p>
          <a:p>
            <a:pPr algn="just">
              <a:lnSpc>
                <a:spcPts val="2800"/>
              </a:lnSpc>
            </a:pPr>
          </a:p>
          <a:p>
            <a:pPr algn="just">
              <a:lnSpc>
                <a:spcPts val="2800"/>
              </a:lnSpc>
            </a:pPr>
            <a:r>
              <a:rPr lang="en-US" sz="2000">
                <a:solidFill>
                  <a:srgbClr val="000000"/>
                </a:solidFill>
                <a:latin typeface="Open Sans"/>
                <a:ea typeface="Open Sans"/>
                <a:cs typeface="Open Sans"/>
                <a:sym typeface="Open Sans"/>
              </a:rPr>
              <a:t>Quality inspectors: </a:t>
            </a:r>
            <a:r>
              <a:rPr lang="en-US" sz="2000">
                <a:solidFill>
                  <a:srgbClr val="000000"/>
                </a:solidFill>
                <a:latin typeface="Open Sans"/>
                <a:ea typeface="Open Sans"/>
                <a:cs typeface="Open Sans"/>
                <a:sym typeface="Open Sans"/>
              </a:rPr>
              <a:t>Use intelligent advisory system to check crop quality faster and meet export standards without manual guesswork. This allows inspectors to focus on difficult cases while the system provides guidance for routine batch inspections</a:t>
            </a:r>
          </a:p>
          <a:p>
            <a:pPr algn="just">
              <a:lnSpc>
                <a:spcPts val="28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339522" y="1488440"/>
            <a:ext cx="8513888" cy="1036464"/>
          </a:xfrm>
          <a:prstGeom prst="rect">
            <a:avLst/>
          </a:prstGeom>
        </p:spPr>
        <p:txBody>
          <a:bodyPr anchor="t" rtlCol="false" tIns="0" lIns="0" bIns="0" rIns="0">
            <a:spAutoFit/>
          </a:bodyPr>
          <a:lstStyle/>
          <a:p>
            <a:pPr algn="l">
              <a:lnSpc>
                <a:spcPts val="8031"/>
              </a:lnSpc>
            </a:pPr>
            <a:r>
              <a:rPr lang="en-US" sz="6806" b="true">
                <a:solidFill>
                  <a:srgbClr val="34482A"/>
                </a:solidFill>
                <a:latin typeface="Inter Bold"/>
                <a:ea typeface="Inter Bold"/>
                <a:cs typeface="Inter Bold"/>
                <a:sym typeface="Inter Bold"/>
              </a:rPr>
              <a:t>Possible Extensions</a:t>
            </a:r>
          </a:p>
        </p:txBody>
      </p:sp>
      <p:sp>
        <p:nvSpPr>
          <p:cNvPr name="Freeform 3" id="3"/>
          <p:cNvSpPr/>
          <p:nvPr/>
        </p:nvSpPr>
        <p:spPr>
          <a:xfrm flipH="false" flipV="false" rot="0">
            <a:off x="17259300" y="1028700"/>
            <a:ext cx="594110" cy="563864"/>
          </a:xfrm>
          <a:custGeom>
            <a:avLst/>
            <a:gdLst/>
            <a:ahLst/>
            <a:cxnLst/>
            <a:rect r="r" b="b" t="t" l="l"/>
            <a:pathLst>
              <a:path h="563864" w="594110">
                <a:moveTo>
                  <a:pt x="0" y="0"/>
                </a:moveTo>
                <a:lnTo>
                  <a:pt x="594110" y="0"/>
                </a:lnTo>
                <a:lnTo>
                  <a:pt x="594110" y="563864"/>
                </a:lnTo>
                <a:lnTo>
                  <a:pt x="0" y="56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10475585" y="9705728"/>
            <a:ext cx="6783715" cy="0"/>
          </a:xfrm>
          <a:prstGeom prst="line">
            <a:avLst/>
          </a:prstGeom>
          <a:ln cap="flat" w="19050">
            <a:solidFill>
              <a:srgbClr val="6F913D"/>
            </a:solidFill>
            <a:prstDash val="solid"/>
            <a:headEnd type="none" len="sm" w="sm"/>
            <a:tailEnd type="none" len="sm" w="sm"/>
          </a:ln>
        </p:spPr>
      </p:sp>
      <p:grpSp>
        <p:nvGrpSpPr>
          <p:cNvPr name="Group 5" id="5"/>
          <p:cNvGrpSpPr/>
          <p:nvPr/>
        </p:nvGrpSpPr>
        <p:grpSpPr>
          <a:xfrm rot="0">
            <a:off x="1028700" y="1488440"/>
            <a:ext cx="4057650" cy="872277"/>
            <a:chOff x="0" y="0"/>
            <a:chExt cx="1068681" cy="229736"/>
          </a:xfrm>
        </p:grpSpPr>
        <p:sp>
          <p:nvSpPr>
            <p:cNvPr name="Freeform 6" id="6"/>
            <p:cNvSpPr/>
            <p:nvPr/>
          </p:nvSpPr>
          <p:spPr>
            <a:xfrm flipH="false" flipV="false" rot="0">
              <a:off x="0" y="0"/>
              <a:ext cx="1068681" cy="229736"/>
            </a:xfrm>
            <a:custGeom>
              <a:avLst/>
              <a:gdLst/>
              <a:ahLst/>
              <a:cxnLst/>
              <a:rect r="r" b="b" t="t" l="l"/>
              <a:pathLst>
                <a:path h="229736" w="1068681">
                  <a:moveTo>
                    <a:pt x="0" y="0"/>
                  </a:moveTo>
                  <a:lnTo>
                    <a:pt x="1068681" y="0"/>
                  </a:lnTo>
                  <a:lnTo>
                    <a:pt x="1068681" y="229736"/>
                  </a:lnTo>
                  <a:lnTo>
                    <a:pt x="0" y="229736"/>
                  </a:lnTo>
                  <a:close/>
                </a:path>
              </a:pathLst>
            </a:custGeom>
            <a:solidFill>
              <a:srgbClr val="34482A"/>
            </a:solidFill>
          </p:spPr>
        </p:sp>
        <p:sp>
          <p:nvSpPr>
            <p:cNvPr name="TextBox 7" id="7"/>
            <p:cNvSpPr txBox="true"/>
            <p:nvPr/>
          </p:nvSpPr>
          <p:spPr>
            <a:xfrm>
              <a:off x="0" y="-38100"/>
              <a:ext cx="1068681" cy="26783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086350" y="1488440"/>
            <a:ext cx="4057650" cy="872277"/>
            <a:chOff x="0" y="0"/>
            <a:chExt cx="1068681" cy="229736"/>
          </a:xfrm>
        </p:grpSpPr>
        <p:sp>
          <p:nvSpPr>
            <p:cNvPr name="Freeform 9" id="9"/>
            <p:cNvSpPr/>
            <p:nvPr/>
          </p:nvSpPr>
          <p:spPr>
            <a:xfrm flipH="false" flipV="false" rot="0">
              <a:off x="0" y="0"/>
              <a:ext cx="1068681" cy="229736"/>
            </a:xfrm>
            <a:custGeom>
              <a:avLst/>
              <a:gdLst/>
              <a:ahLst/>
              <a:cxnLst/>
              <a:rect r="r" b="b" t="t" l="l"/>
              <a:pathLst>
                <a:path h="229736" w="1068681">
                  <a:moveTo>
                    <a:pt x="0" y="0"/>
                  </a:moveTo>
                  <a:lnTo>
                    <a:pt x="1068681" y="0"/>
                  </a:lnTo>
                  <a:lnTo>
                    <a:pt x="1068681" y="229736"/>
                  </a:lnTo>
                  <a:lnTo>
                    <a:pt x="0" y="229736"/>
                  </a:lnTo>
                  <a:close/>
                </a:path>
              </a:pathLst>
            </a:custGeom>
            <a:solidFill>
              <a:srgbClr val="BFE063"/>
            </a:solidFill>
          </p:spPr>
        </p:sp>
        <p:sp>
          <p:nvSpPr>
            <p:cNvPr name="TextBox 10" id="10"/>
            <p:cNvSpPr txBox="true"/>
            <p:nvPr/>
          </p:nvSpPr>
          <p:spPr>
            <a:xfrm>
              <a:off x="0" y="-38100"/>
              <a:ext cx="1068681" cy="26783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727490" y="4986956"/>
            <a:ext cx="437531" cy="274989"/>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01</a:t>
            </a:r>
          </a:p>
        </p:txBody>
      </p:sp>
      <p:grpSp>
        <p:nvGrpSpPr>
          <p:cNvPr name="Group 12" id="12"/>
          <p:cNvGrpSpPr/>
          <p:nvPr/>
        </p:nvGrpSpPr>
        <p:grpSpPr>
          <a:xfrm rot="0">
            <a:off x="9647394" y="4844638"/>
            <a:ext cx="597723" cy="597723"/>
            <a:chOff x="0" y="0"/>
            <a:chExt cx="796964" cy="796964"/>
          </a:xfrm>
        </p:grpSpPr>
        <p:grpSp>
          <p:nvGrpSpPr>
            <p:cNvPr name="Group 13" id="13"/>
            <p:cNvGrpSpPr/>
            <p:nvPr/>
          </p:nvGrpSpPr>
          <p:grpSpPr>
            <a:xfrm rot="0">
              <a:off x="0" y="0"/>
              <a:ext cx="796964" cy="79696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4482A"/>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106795" y="202456"/>
              <a:ext cx="583374" cy="353952"/>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01</a:t>
              </a:r>
            </a:p>
          </p:txBody>
        </p:sp>
      </p:grpSp>
      <p:grpSp>
        <p:nvGrpSpPr>
          <p:cNvPr name="Group 17" id="17"/>
          <p:cNvGrpSpPr/>
          <p:nvPr/>
        </p:nvGrpSpPr>
        <p:grpSpPr>
          <a:xfrm rot="0">
            <a:off x="9647394" y="8090026"/>
            <a:ext cx="597723" cy="597723"/>
            <a:chOff x="0" y="0"/>
            <a:chExt cx="796964" cy="796964"/>
          </a:xfrm>
        </p:grpSpPr>
        <p:grpSp>
          <p:nvGrpSpPr>
            <p:cNvPr name="Group 18" id="18"/>
            <p:cNvGrpSpPr/>
            <p:nvPr/>
          </p:nvGrpSpPr>
          <p:grpSpPr>
            <a:xfrm rot="0">
              <a:off x="0" y="0"/>
              <a:ext cx="796964" cy="79696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4482A"/>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106795" y="202456"/>
              <a:ext cx="583374" cy="353952"/>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03</a:t>
              </a:r>
            </a:p>
          </p:txBody>
        </p:sp>
      </p:grpSp>
      <p:grpSp>
        <p:nvGrpSpPr>
          <p:cNvPr name="Group 22" id="22"/>
          <p:cNvGrpSpPr/>
          <p:nvPr/>
        </p:nvGrpSpPr>
        <p:grpSpPr>
          <a:xfrm rot="0">
            <a:off x="9647394" y="6467332"/>
            <a:ext cx="597723" cy="597723"/>
            <a:chOff x="0" y="0"/>
            <a:chExt cx="796964" cy="796964"/>
          </a:xfrm>
        </p:grpSpPr>
        <p:grpSp>
          <p:nvGrpSpPr>
            <p:cNvPr name="Group 23" id="23"/>
            <p:cNvGrpSpPr/>
            <p:nvPr/>
          </p:nvGrpSpPr>
          <p:grpSpPr>
            <a:xfrm rot="0">
              <a:off x="0" y="0"/>
              <a:ext cx="796964" cy="79696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4482A"/>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106795" y="202456"/>
              <a:ext cx="583374" cy="353952"/>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02</a:t>
              </a:r>
            </a:p>
          </p:txBody>
        </p:sp>
      </p:grpSp>
      <p:sp>
        <p:nvSpPr>
          <p:cNvPr name="Freeform 27" id="27"/>
          <p:cNvSpPr/>
          <p:nvPr/>
        </p:nvSpPr>
        <p:spPr>
          <a:xfrm flipH="false" flipV="false" rot="0">
            <a:off x="1028700" y="2651394"/>
            <a:ext cx="4057650" cy="3921487"/>
          </a:xfrm>
          <a:custGeom>
            <a:avLst/>
            <a:gdLst/>
            <a:ahLst/>
            <a:cxnLst/>
            <a:rect r="r" b="b" t="t" l="l"/>
            <a:pathLst>
              <a:path h="3921487" w="4057650">
                <a:moveTo>
                  <a:pt x="0" y="0"/>
                </a:moveTo>
                <a:lnTo>
                  <a:pt x="4057650" y="0"/>
                </a:lnTo>
                <a:lnTo>
                  <a:pt x="4057650" y="3921487"/>
                </a:lnTo>
                <a:lnTo>
                  <a:pt x="0" y="39214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5086350" y="6142354"/>
            <a:ext cx="4057650" cy="3895344"/>
          </a:xfrm>
          <a:custGeom>
            <a:avLst/>
            <a:gdLst/>
            <a:ahLst/>
            <a:cxnLst/>
            <a:rect r="r" b="b" t="t" l="l"/>
            <a:pathLst>
              <a:path h="3895344" w="4057650">
                <a:moveTo>
                  <a:pt x="0" y="0"/>
                </a:moveTo>
                <a:lnTo>
                  <a:pt x="4057650" y="0"/>
                </a:lnTo>
                <a:lnTo>
                  <a:pt x="4057650" y="3895344"/>
                </a:lnTo>
                <a:lnTo>
                  <a:pt x="0" y="3895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13738003" y="2524904"/>
            <a:ext cx="9612900" cy="959065"/>
          </a:xfrm>
          <a:prstGeom prst="rect">
            <a:avLst/>
          </a:prstGeom>
        </p:spPr>
        <p:txBody>
          <a:bodyPr anchor="t" rtlCol="false" tIns="0" lIns="0" bIns="0" rIns="0">
            <a:spAutoFit/>
          </a:bodyPr>
          <a:lstStyle/>
          <a:p>
            <a:pPr algn="l">
              <a:lnSpc>
                <a:spcPts val="7474"/>
              </a:lnSpc>
            </a:pPr>
            <a:r>
              <a:rPr lang="en-US" sz="6334" b="true">
                <a:solidFill>
                  <a:srgbClr val="98B563"/>
                </a:solidFill>
                <a:latin typeface="Inter Bold"/>
                <a:ea typeface="Inter Bold"/>
                <a:cs typeface="Inter Bold"/>
                <a:sym typeface="Inter Bold"/>
              </a:rPr>
              <a:t>Post SProj</a:t>
            </a:r>
          </a:p>
        </p:txBody>
      </p:sp>
      <p:sp>
        <p:nvSpPr>
          <p:cNvPr name="TextBox 30" id="30"/>
          <p:cNvSpPr txBox="true"/>
          <p:nvPr/>
        </p:nvSpPr>
        <p:spPr>
          <a:xfrm rot="0">
            <a:off x="10475585" y="4639038"/>
            <a:ext cx="6783715" cy="4070985"/>
          </a:xfrm>
          <a:prstGeom prst="rect">
            <a:avLst/>
          </a:prstGeom>
        </p:spPr>
        <p:txBody>
          <a:bodyPr anchor="t" rtlCol="false" tIns="0" lIns="0" bIns="0" rIns="0">
            <a:spAutoFit/>
          </a:bodyPr>
          <a:lstStyle/>
          <a:p>
            <a:pPr algn="just">
              <a:lnSpc>
                <a:spcPts val="2940"/>
              </a:lnSpc>
            </a:pPr>
            <a:r>
              <a:rPr lang="en-US" sz="2100">
                <a:solidFill>
                  <a:srgbClr val="000000"/>
                </a:solidFill>
                <a:latin typeface="Open Sans"/>
                <a:ea typeface="Open Sans"/>
                <a:cs typeface="Open Sans"/>
                <a:sym typeface="Open Sans"/>
              </a:rPr>
              <a:t>Integrate agents to provide real time crop price trends, demand forecasts and market recommentions to help farmers maximize profit.</a:t>
            </a:r>
          </a:p>
          <a:p>
            <a:pPr algn="just">
              <a:lnSpc>
                <a:spcPts val="2940"/>
              </a:lnSpc>
            </a:pPr>
          </a:p>
          <a:p>
            <a:pPr algn="just">
              <a:lnSpc>
                <a:spcPts val="2940"/>
              </a:lnSpc>
            </a:pPr>
            <a:r>
              <a:rPr lang="en-US" sz="2100">
                <a:solidFill>
                  <a:srgbClr val="000000"/>
                </a:solidFill>
                <a:latin typeface="Open Sans"/>
                <a:ea typeface="Open Sans"/>
                <a:cs typeface="Open Sans"/>
                <a:sym typeface="Open Sans"/>
              </a:rPr>
              <a:t>Addition of multi-language support and voice based interfaces to reach farmers with limited literacy, making agricultural expertise accessible across diverse rural communities.</a:t>
            </a:r>
          </a:p>
          <a:p>
            <a:pPr algn="just">
              <a:lnSpc>
                <a:spcPts val="2940"/>
              </a:lnSpc>
            </a:pPr>
          </a:p>
          <a:p>
            <a:pPr algn="just">
              <a:lnSpc>
                <a:spcPts val="2940"/>
              </a:lnSpc>
            </a:pPr>
            <a:r>
              <a:rPr lang="en-US" sz="2100">
                <a:solidFill>
                  <a:srgbClr val="000000"/>
                </a:solidFill>
                <a:latin typeface="Open Sans"/>
                <a:ea typeface="Open Sans"/>
                <a:cs typeface="Open Sans"/>
                <a:sym typeface="Open Sans"/>
              </a:rPr>
              <a:t>Connect farmers with logistics providers, buyers and exporters enabling smooth farm to market operations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DAGynM_0IIE</dc:identifier>
  <dcterms:modified xsi:type="dcterms:W3CDTF">2011-08-01T06:04:30Z</dcterms:modified>
  <cp:revision>1</cp:revision>
  <dc:title>What is the overall project idea?</dc:title>
</cp:coreProperties>
</file>